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1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Georgia"/>
              </a:rPr>
              <a:t>Two legislatures, side by side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1051560"/>
            <a:ext cx="110642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0">
                <a:solidFill>
                  <a:srgbClr val="D7E5F4"/>
                </a:solidFill>
                <a:latin typeface="Segoe UI"/>
              </a:rPr>
              <a:t>There is no faster way to understand each system than to watch it work next to the other.</a:t>
            </a:r>
          </a:p>
          <a:p>
            <a:pPr algn="l">
              <a:lnSpc>
                <a:spcPct val="115000"/>
              </a:lnSpc>
            </a:pPr>
            <a:r>
              <a:rPr sz="1700" b="0">
                <a:solidFill>
                  <a:srgbClr val="D7E5F4"/>
                </a:solidFill>
                <a:latin typeface="Segoe UI"/>
              </a:rPr>
              <a:t>The same policy problem often moves through both systems at once — by very different routes.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91640"/>
            <a:ext cx="5394960" cy="4160520"/>
          </a:xfrm>
          <a:prstGeom prst="roundRect">
            <a:avLst/>
          </a:prstGeom>
          <a:solidFill>
            <a:srgbClr val="0A3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87451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>
                <a:solidFill>
                  <a:srgbClr val="FFCC00"/>
                </a:solidFill>
                <a:latin typeface="Segoe UI"/>
              </a:rPr>
              <a:t>United States Congress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377440"/>
            <a:ext cx="484632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One elected legislature, two chambers in sequence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Committee: where most bills quietly die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The Senate's 60-vote cloture gate (the filibuster)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Both chambers must pass identical text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President signs, vetoes — or pocket-vetoes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Veto override: two-thirds of both chambers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63640" y="1691640"/>
            <a:ext cx="5394960" cy="4160520"/>
          </a:xfrm>
          <a:prstGeom prst="roundRect">
            <a:avLst/>
          </a:prstGeom>
          <a:solidFill>
            <a:srgbClr val="0033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0" y="187451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>
                <a:solidFill>
                  <a:srgbClr val="FFCC00"/>
                </a:solidFill>
                <a:latin typeface="Segoe UI"/>
              </a:rPr>
              <a:t>European Union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2377440"/>
            <a:ext cx="484632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Only the Commission can propose a law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Two co-legislators work in parallel, not sequence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Parliament (elected) and Council (governments)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Trilogue: the deal is cut behind closed doors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No filibuster, no veto — agreement or nothing</a:t>
            </a:r>
          </a:p>
          <a:p>
            <a:pPr algn="l">
              <a:lnSpc>
                <a:spcPct val="135000"/>
              </a:lnSpc>
            </a:pPr>
            <a:r>
              <a:rPr sz="1600" b="0">
                <a:solidFill>
                  <a:srgbClr val="FFFFFF"/>
                </a:solidFill>
                <a:latin typeface="Segoe UI"/>
              </a:rPr>
              <a:t>Regulation applies directly; directive is transposed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080760"/>
            <a:ext cx="11064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D7E5F4"/>
                </a:solidFill>
                <a:latin typeface="Segoe UI"/>
              </a:rPr>
              <a:t>Live feeds of both processes, from the official record:  @USBillTracker  ·  @EUBillTracker  ·  billtracking.org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A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24128"/>
          </a:xfrm>
          <a:prstGeom prst="rect">
            <a:avLst/>
          </a:prstGeom>
          <a:solidFill>
            <a:srgbClr val="0A3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24128"/>
            <a:ext cx="12191695" cy="4114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Georgia"/>
              </a:rPr>
              <a:t>How to read a US post — every line traces to the record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371600"/>
            <a:ext cx="658368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DCE4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us-avatar-cir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554480"/>
            <a:ext cx="411480" cy="411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25880" y="1572768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6202B"/>
                </a:solidFill>
                <a:latin typeface="Segoe UI"/>
              </a:rPr>
              <a:t>US Bill Tracker  @USBillTracker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057400"/>
            <a:ext cx="60350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0">
                <a:solidFill>
                  <a:srgbClr val="16202B"/>
                </a:solidFill>
                <a:latin typeface="Segoe UI"/>
              </a:rPr>
              <a:t>H.R. 3497 | Medal of Sacrifice Act | Rep. Brian Mast (R-FL) |</a:t>
            </a:r>
          </a:p>
          <a:p>
            <a:pPr algn="l">
              <a:lnSpc>
                <a:spcPct val="125000"/>
              </a:lnSpc>
            </a:pPr>
            <a:r>
              <a:rPr sz="1400" b="0">
                <a:solidFill>
                  <a:srgbClr val="16202B"/>
                </a:solidFill>
                <a:latin typeface="Segoe UI"/>
              </a:rPr>
              <a:t>Homeland Security and Governmental Affairs Committee,</a:t>
            </a:r>
          </a:p>
          <a:p>
            <a:pPr algn="l">
              <a:lnSpc>
                <a:spcPct val="125000"/>
              </a:lnSpc>
            </a:pPr>
            <a:r>
              <a:rPr sz="1400" b="0">
                <a:solidFill>
                  <a:srgbClr val="16202B"/>
                </a:solidFill>
                <a:latin typeface="Segoe UI"/>
              </a:rPr>
              <a:t>Judiciary Committee</a:t>
            </a:r>
          </a:p>
          <a:p>
            <a:pPr algn="l">
              <a:lnSpc>
                <a:spcPct val="125000"/>
              </a:lnSpc>
            </a:pPr>
          </a:p>
          <a:p>
            <a:pPr algn="l">
              <a:lnSpc>
                <a:spcPct val="125000"/>
              </a:lnSpc>
            </a:pPr>
            <a:r>
              <a:rPr sz="1400" b="0">
                <a:solidFill>
                  <a:srgbClr val="16202B"/>
                </a:solidFill>
                <a:latin typeface="Segoe UI"/>
              </a:rPr>
              <a:t>📅 11-05-2026 | ✅🏛️ Passed Senate (unanimous consent)</a:t>
            </a:r>
          </a:p>
          <a:p>
            <a:pPr algn="l">
              <a:lnSpc>
                <a:spcPct val="125000"/>
              </a:lnSpc>
            </a:pPr>
            <a:r>
              <a:rPr sz="1400" b="0">
                <a:solidFill>
                  <a:srgbClr val="16202B"/>
                </a:solidFill>
                <a:latin typeface="Segoe UI"/>
              </a:rPr>
              <a:t>What's next: Presidential Review (±10 Days)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146304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A3161"/>
                </a:solidFill>
                <a:latin typeface="Segoe UI"/>
              </a:rPr>
              <a:t>①  The measure, its sponsor, its committees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35240" y="1810512"/>
            <a:ext cx="4023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7586C"/>
                </a:solidFill>
                <a:latin typeface="Segoe UI"/>
              </a:rPr>
              <a:t>straight from the Congress.gov bill record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6640" y="242316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A3161"/>
                </a:solidFill>
                <a:latin typeface="Segoe UI"/>
              </a:rPr>
              <a:t>②  The dated action, in the record's own words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35240" y="2770632"/>
            <a:ext cx="4023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7586C"/>
                </a:solidFill>
                <a:latin typeface="Segoe UI"/>
              </a:rPr>
              <a:t>vote results are copied verbatim — never AI-written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06640" y="338328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A3161"/>
                </a:solidFill>
                <a:latin typeface="Segoe UI"/>
              </a:rPr>
              <a:t>③  What honestly comes next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5240" y="3730752"/>
            <a:ext cx="4023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7586C"/>
                </a:solidFill>
                <a:latin typeface="Segoe UI"/>
              </a:rPr>
              <a:t>a real constitutional clock: ten days, Sundays excepted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846320"/>
            <a:ext cx="110642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47586C"/>
                </a:solidFill>
                <a:latin typeface="Segoe UI"/>
              </a:rPr>
              <a:t>Classroom check: pull the bill on congress.gov and compare. Every date, tally and stage label must match the official record — if it doesn't, the feed is wrong and wants to know (see the exercise handout in this kit).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A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24128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24128"/>
            <a:ext cx="12191695" cy="4114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Georgia"/>
              </a:rPr>
              <a:t>How to read an EU post — plain English, honest clocks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371600"/>
            <a:ext cx="65836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CE4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eu-avatar-cir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554480"/>
            <a:ext cx="411480" cy="411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25880" y="1572768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6202B"/>
                </a:solidFill>
                <a:latin typeface="Segoe UI"/>
              </a:rPr>
              <a:t>EU Bill Tracker  @EUBillTracker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057400"/>
            <a:ext cx="60350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🇪🇺 Amending Directives (EU) 2018/2001, (EU) 2019/944… |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2025/0400(COD)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Rapporteur: Niels Fuglsang (S&amp;D) | Lead committee: ITRE</a:t>
            </a:r>
          </a:p>
          <a:p>
            <a:pPr algn="l">
              <a:lnSpc>
                <a:spcPct val="120000"/>
              </a:lnSpc>
            </a:pP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📅 02-07-2026 | 🧭 Negotiating mandate for trilogue talks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What's next: Trilogue talks with the Council can begin once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the Council side has its own mandate. Closed-door rounds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follow; timing is not published.</a:t>
            </a:r>
          </a:p>
          <a:p>
            <a:pPr algn="l">
              <a:lnSpc>
                <a:spcPct val="120000"/>
              </a:lnSpc>
            </a:pP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16202B"/>
                </a:solidFill>
                <a:latin typeface="Segoe UI"/>
              </a:rPr>
              <a:t>Source: OEIL procedure file 2025/0400(COD)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146304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2573"/>
                </a:solidFill>
                <a:latin typeface="Segoe UI"/>
              </a:rPr>
              <a:t>①  The file and its procedure code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35240" y="1810512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47586C"/>
                </a:solidFill>
                <a:latin typeface="Segoe UI"/>
              </a:rPr>
              <a:t>one code — 2025/0400(COD) — follows the law for years, across institutions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6640" y="2395728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2573"/>
                </a:solidFill>
                <a:latin typeface="Segoe UI"/>
              </a:rPr>
              <a:t>②  Rapporteur and lead committee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35240" y="2743200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47586C"/>
                </a:solidFill>
                <a:latin typeface="Segoe UI"/>
              </a:rPr>
              <a:t>Parliament's steering crew, from the official OEIL dossier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06640" y="3328416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2573"/>
                </a:solidFill>
                <a:latin typeface="Segoe UI"/>
              </a:rPr>
              <a:t>③  An honest “what's next”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5240" y="3675888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47586C"/>
                </a:solidFill>
                <a:latin typeface="Segoe UI"/>
              </a:rPr>
              <a:t>no invented timetables — trilogue timing isn't published, so the post says so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4261104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2573"/>
                </a:solidFill>
                <a:latin typeface="Segoe UI"/>
              </a:rPr>
              <a:t>④  The source line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35240" y="4608576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47586C"/>
                </a:solidFill>
                <a:latin typeface="Segoe UI"/>
              </a:rPr>
              <a:t>every post cites its OEIL file, so any claim can be checked in seconds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212080"/>
            <a:ext cx="110642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47586C"/>
                </a:solidFill>
                <a:latin typeface="Segoe UI"/>
              </a:rPr>
              <a:t>Classroom check: open the OEIL procedure file and compare. Plain-English summaries are AI-written and always labeled [AI-Generated]; dates, names and tallies never 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1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1064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Georgia"/>
              </a:rPr>
              <a:t>Follow along — then check our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114300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D7E5F4"/>
                </a:solidFill>
                <a:latin typeface="Segoe UI"/>
              </a:rPr>
              <a:t>Free, public, no paywall. Errors are corrected in the open — confirmed reports are credited by name in a public log.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1920240"/>
            <a:ext cx="3566160" cy="411480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qr-usbilltrack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840" y="2148840"/>
            <a:ext cx="2926080" cy="2926080"/>
          </a:xfrm>
          <a:prstGeom prst="rect">
            <a:avLst/>
          </a:prstGeom>
        </p:spPr>
      </p:pic>
      <p:pic>
        <p:nvPicPr>
          <p:cNvPr id="6" name="Picture 5" descr="us-avatar-circ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728" y="5230368"/>
            <a:ext cx="566928" cy="5669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17520" y="5321808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0A3161"/>
                </a:solidFill>
                <a:latin typeface="Segoe UI"/>
              </a:rPr>
              <a:t>@USBillTracker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920240"/>
            <a:ext cx="3566160" cy="411480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qr-eubilltracke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040" y="2148840"/>
            <a:ext cx="2926080" cy="2926080"/>
          </a:xfrm>
          <a:prstGeom prst="rect">
            <a:avLst/>
          </a:prstGeom>
        </p:spPr>
      </p:pic>
      <p:pic>
        <p:nvPicPr>
          <p:cNvPr id="10" name="Picture 9" descr="eu-avatar-circ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4927" y="5230368"/>
            <a:ext cx="566928" cy="5669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046720" y="5321808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0A3161"/>
                </a:solidFill>
                <a:latin typeface="Segoe UI"/>
              </a:rPr>
              <a:t>@EUBillTracker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263640"/>
            <a:ext cx="11064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CC00"/>
                </a:solidFill>
                <a:latin typeface="Segoe UI"/>
              </a:rPr>
              <a:t>billtracking.org  ·  accuracy@billtracking.org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